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8"/>
  </p:notesMasterIdLst>
  <p:sldIdLst>
    <p:sldId id="272" r:id="rId2"/>
    <p:sldId id="257" r:id="rId3"/>
    <p:sldId id="275" r:id="rId4"/>
    <p:sldId id="259" r:id="rId5"/>
    <p:sldId id="276" r:id="rId6"/>
    <p:sldId id="277" r:id="rId7"/>
    <p:sldId id="283" r:id="rId8"/>
    <p:sldId id="260" r:id="rId9"/>
    <p:sldId id="261" r:id="rId10"/>
    <p:sldId id="278" r:id="rId11"/>
    <p:sldId id="269" r:id="rId12"/>
    <p:sldId id="262" r:id="rId13"/>
    <p:sldId id="263" r:id="rId14"/>
    <p:sldId id="264" r:id="rId15"/>
    <p:sldId id="273" r:id="rId16"/>
    <p:sldId id="279" r:id="rId17"/>
    <p:sldId id="284" r:id="rId18"/>
    <p:sldId id="265" r:id="rId19"/>
    <p:sldId id="266" r:id="rId20"/>
    <p:sldId id="280" r:id="rId21"/>
    <p:sldId id="267" r:id="rId22"/>
    <p:sldId id="281" r:id="rId23"/>
    <p:sldId id="274" r:id="rId24"/>
    <p:sldId id="268" r:id="rId25"/>
    <p:sldId id="282" r:id="rId26"/>
    <p:sldId id="270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4946" autoAdjust="0"/>
  </p:normalViewPr>
  <p:slideViewPr>
    <p:cSldViewPr>
      <p:cViewPr varScale="1">
        <p:scale>
          <a:sx n="61" d="100"/>
          <a:sy n="6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4200A5-EFE9-49D7-BE92-E256D7C7E027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93D87E-296F-46DB-8AFE-B9B74546E93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87E-296F-46DB-8AFE-B9B74546E93C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87E-296F-46DB-8AFE-B9B74546E93C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7F1764-76CE-4E80-B0E3-D8036DE336AA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243817-F05E-4408-A54B-BA7F7E635924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58100" cy="771508"/>
          </a:xfrm>
        </p:spPr>
        <p:txBody>
          <a:bodyPr anchor="t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STOMACH AND DUODENUM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7815290" cy="1357322"/>
          </a:xfrm>
        </p:spPr>
        <p:txBody>
          <a:bodyPr>
            <a:noAutofit/>
          </a:bodyPr>
          <a:lstStyle/>
          <a:p>
            <a:pPr algn="ctr" rtl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Jawad R Alkharasani</a:t>
            </a:r>
          </a:p>
          <a:p>
            <a:pPr algn="ctr" rtl="0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FCABS   FICMS  FICS</a:t>
            </a:r>
          </a:p>
          <a:p>
            <a:pPr algn="ctr" rt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Consultant Gastrointestinal&amp; Hepatobiliary Surgeon</a:t>
            </a:r>
            <a:endParaRPr lang="ar-IQ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ell\My Documents\My Pictures\new_gi_anatomy_0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214710" cy="398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743720" cy="70007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Pathogenesis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.(Cont.)</a:t>
            </a:r>
            <a:endParaRPr lang="ar-IQ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28596" y="4214818"/>
            <a:ext cx="8358246" cy="2428892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Irritant effect of gastric content and acid chemical peritonitis.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After few hrs              bacterial peritonitis.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Septic peritonitis               septic shock.</a:t>
            </a:r>
          </a:p>
          <a:p>
            <a:endParaRPr lang="ar-IQ" sz="2800" dirty="0"/>
          </a:p>
        </p:txBody>
      </p:sp>
      <p:pic>
        <p:nvPicPr>
          <p:cNvPr id="5" name="Picture 2" descr="C:\Documents and Settings\Dell\My Documents\My Pictures\200710221420_34920_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428736"/>
            <a:ext cx="5316793" cy="2643206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85720" y="785794"/>
            <a:ext cx="83582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Q/ What is the </a:t>
            </a:r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sequel </a:t>
            </a:r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of GU perforation?</a:t>
            </a:r>
            <a:endParaRPr lang="ar-IQ" sz="28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سهم إلى اليمين 6"/>
          <p:cNvSpPr/>
          <p:nvPr/>
        </p:nvSpPr>
        <p:spPr>
          <a:xfrm>
            <a:off x="3286116" y="5286388"/>
            <a:ext cx="8572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8" name="سهم إلى اليمين 7"/>
          <p:cNvSpPr/>
          <p:nvPr/>
        </p:nvSpPr>
        <p:spPr>
          <a:xfrm>
            <a:off x="7572396" y="4357694"/>
            <a:ext cx="8572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9" name="سهم إلى اليمين 8"/>
          <p:cNvSpPr/>
          <p:nvPr/>
        </p:nvSpPr>
        <p:spPr>
          <a:xfrm>
            <a:off x="7786710" y="5357826"/>
            <a:ext cx="8572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10" name="سهم إلى اليمين 9"/>
          <p:cNvSpPr/>
          <p:nvPr/>
        </p:nvSpPr>
        <p:spPr>
          <a:xfrm>
            <a:off x="3929058" y="5857892"/>
            <a:ext cx="8572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643602" cy="785818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Pathogenesis.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(Cont.)</a:t>
            </a:r>
            <a:endParaRPr lang="ar-IQ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6286544" cy="5715040"/>
          </a:xfrm>
        </p:spPr>
        <p:txBody>
          <a:bodyPr>
            <a:normAutofit fontScale="92500" lnSpcReduction="20000"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3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only leak( small perforation</a:t>
            </a:r>
            <a:r>
              <a:rPr lang="en-US" sz="3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rtl="0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Q/ How it could mimic acute appendicitis?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perforation will seal by inflammatory response and adhesion, </a:t>
            </a:r>
            <a:endParaRPr lang="ar-IQ" sz="3000" b="1" dirty="0" smtClean="0">
              <a:latin typeface="Arial" pitchFamily="34" charset="0"/>
              <a:cs typeface="Arial" pitchFamily="34" charset="0"/>
            </a:endParaRPr>
          </a:p>
          <a:p>
            <a:endParaRPr lang="ar-IQ" sz="2000" dirty="0"/>
          </a:p>
        </p:txBody>
      </p:sp>
      <p:pic>
        <p:nvPicPr>
          <p:cNvPr id="3074" name="Picture 2" descr="C:\Documents and Settings\Dell\My Documents\My Pictures\1471-2482-6-1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9170" y="1000107"/>
            <a:ext cx="2790548" cy="3571901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14282" y="2357430"/>
            <a:ext cx="5929354" cy="1428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fluid track down from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epigastric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through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paracolic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gutter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Rt.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iliac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fossa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7158" y="4000504"/>
            <a:ext cx="56436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Q/ Is there any chance for the perforation to be self-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limiting?</a:t>
            </a:r>
            <a:endParaRPr lang="ar-IQ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29274" cy="771508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features</a:t>
            </a:r>
            <a:endParaRPr lang="ar-IQ" sz="36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1928802"/>
            <a:ext cx="8715436" cy="4500594"/>
          </a:xfrm>
        </p:spPr>
        <p:txBody>
          <a:bodyPr>
            <a:normAutofit fontScale="25000" lnSpcReduction="20000"/>
          </a:bodyPr>
          <a:lstStyle/>
          <a:p>
            <a:pPr rtl="0">
              <a:buFont typeface="Wingdings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hen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became generalized.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latin typeface="Arial" pitchFamily="34" charset="0"/>
                <a:cs typeface="Arial" pitchFamily="34" charset="0"/>
              </a:rPr>
              <a:t>Hx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of PU, NSAID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Tachycardia or shock state.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Fever (late)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Restricted abdominal movement with respiration.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Pointing sign  (early).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Signs of peritoneal irritation: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Tenderness, rebound, gaurdining or rigidity (board- like).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96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BS.</a:t>
            </a:r>
          </a:p>
          <a:p>
            <a:pPr rtl="0">
              <a:buFont typeface="Wingdings" pitchFamily="2" charset="2"/>
              <a:buChar char="ü"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Septic shock.</a:t>
            </a:r>
            <a:endParaRPr lang="ar-IQ" sz="9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Dell\My Documents\My Pictures\PIC_7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857520" cy="214314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14282" y="857232"/>
            <a:ext cx="84296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Sudden onset severe  upper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abdo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pain.</a:t>
            </a:r>
          </a:p>
          <a:p>
            <a:pPr algn="l" rtl="0"/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Q/ What are other </a:t>
            </a:r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DDx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029076" cy="700070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Investigations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5143536" cy="4962540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Plain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chest X-ray: air under diaphragm.(50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%).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CT scan more accurate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differentiate from other possible pathology as acute pancreatitis( both have elevated serum amylase).</a:t>
            </a:r>
          </a:p>
          <a:p>
            <a:pPr rtl="0">
              <a:buFont typeface="Arial" pitchFamily="34" charset="0"/>
              <a:buChar char="•"/>
            </a:pPr>
            <a:endParaRPr lang="ar-IQ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ell\My Documents\My Pictures\200710221420_51655_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3"/>
            <a:ext cx="3286148" cy="2535029"/>
          </a:xfrm>
          <a:prstGeom prst="rect">
            <a:avLst/>
          </a:prstGeom>
          <a:noFill/>
        </p:spPr>
      </p:pic>
      <p:pic>
        <p:nvPicPr>
          <p:cNvPr id="1028" name="Picture 4" descr="C:\Documents and Settings\Dell\My Documents\My Pictures\CA18P4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3167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814762" cy="700070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5643602" cy="5857916"/>
          </a:xfrm>
        </p:spPr>
        <p:txBody>
          <a:bodyPr>
            <a:normAutofit/>
          </a:bodyPr>
          <a:lstStyle/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Admission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Resuscitation 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IV fluid and analgesia.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IV Antibiotics.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Opened surgery. OR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Laparoscopic surgery.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Duodenal perforation: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Closure over omental patch( Graham patch).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Through peritoneal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toilet(wash)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NG tube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Eradication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 H. pylori.</a:t>
            </a: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ar-IQ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Dell\My Documents\My Pictures\images closur perf D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7354" y="2857497"/>
            <a:ext cx="2760926" cy="2786082"/>
          </a:xfrm>
          <a:prstGeom prst="rect">
            <a:avLst/>
          </a:prstGeom>
          <a:noFill/>
        </p:spPr>
      </p:pic>
      <p:pic>
        <p:nvPicPr>
          <p:cNvPr id="2052" name="Picture 4" descr="C:\Documents and Settings\Dell\My Documents\My Pictures\ulceraperforad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60" y="500042"/>
            <a:ext cx="310832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86214" cy="771508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(cont.)</a:t>
            </a:r>
            <a:endParaRPr lang="ar-IQ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5572164" cy="5715040"/>
          </a:xfrm>
        </p:spPr>
        <p:txBody>
          <a:bodyPr>
            <a:no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Gastric perforation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rtl="0">
              <a:buFont typeface="Wingdings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Excision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 the ulcer and suturing. </a:t>
            </a:r>
            <a:r>
              <a:rPr lang="en-US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Closure and biopsy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Rarely if closure is impossible Gastrectomy may be needed.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Bilroth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II).</a:t>
            </a: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ar-IQ" sz="2800" dirty="0"/>
          </a:p>
        </p:txBody>
      </p:sp>
      <p:pic>
        <p:nvPicPr>
          <p:cNvPr id="9218" name="Picture 2" descr="C:\Documents and Settings\Dell\My Documents\My Pictures\gastric perfo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3071834" cy="2303876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86058"/>
            <a:ext cx="2928958" cy="376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285720" y="1428736"/>
            <a:ext cx="564360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Q/ What are the main differences  between surgical treatment of DU and GU perforation? </a:t>
            </a:r>
            <a:endParaRPr lang="ar-IQ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15352" cy="2000256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Q/ What are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common in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surgical treatment of DU and GU perforation? </a:t>
            </a:r>
            <a:r>
              <a:rPr lang="ar-IQ" sz="5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3714752"/>
            <a:ext cx="7186634" cy="2609848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New Folder\My Pictures\New Folder (2)\PIC_3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72230" cy="1214446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Gastric outlet obstruction (GOO)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5786478" cy="4572032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Two common causes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Gastric cancer.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Stenosis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secondary to PU.</a:t>
            </a:r>
          </a:p>
          <a:p>
            <a:pPr marL="457200" indent="-457200" rt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ther causes:</a:t>
            </a:r>
          </a:p>
          <a:p>
            <a:pPr marL="457200" indent="-457200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dult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pyloric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stenosis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yloric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mucosal diaphragm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rtl="0">
              <a:buFont typeface="Arial" pitchFamily="34" charset="0"/>
              <a:buChar char="•"/>
            </a:pPr>
            <a:endParaRPr lang="ar-IQ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357562"/>
            <a:ext cx="2786082" cy="268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66"/>
            <a:ext cx="27717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886464" cy="700070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features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8215370" cy="5429288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Benign GOO: 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Hx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PU symptoms.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Vomiting , no bile( if complete),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Undigested food of previous meal.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Wt loss, un well.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Dehydration. 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Distended abdomen.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Succussion splash.</a:t>
            </a:r>
          </a:p>
          <a:p>
            <a:pPr rtl="0">
              <a:buFont typeface="Arial" pitchFamily="34" charset="0"/>
              <a:buChar char="•"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429388" y="1676400"/>
            <a:ext cx="2257412" cy="3252798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700070"/>
          </a:xfrm>
        </p:spPr>
        <p:txBody>
          <a:bodyPr anchor="t"/>
          <a:lstStyle/>
          <a:p>
            <a:r>
              <a:rPr lang="ar-IQ" dirty="0" smtClean="0"/>
              <a:t> 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Surgical treatment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Bleeding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PU.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7143800" cy="4071966"/>
          </a:xfrm>
        </p:spPr>
        <p:txBody>
          <a:bodyPr>
            <a:normAutofit lnSpcReduction="10000"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Indication:</a:t>
            </a:r>
          </a:p>
          <a:p>
            <a:pPr rtl="0"/>
            <a:endParaRPr lang="en-US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Continuous bleeding that demands       massive blood transfusion.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Failed endoscopic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Rx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Rebleeding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after endoscopic Rx.</a:t>
            </a:r>
          </a:p>
          <a:p>
            <a:pPr rtl="0"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ar-IQ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ell\My Documents\My Pictures\200710221416_24999_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63" y="2571744"/>
            <a:ext cx="240029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56136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 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(Cont.).</a:t>
            </a:r>
            <a:b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Metabolic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effect:</a:t>
            </a:r>
            <a:b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ar-IQ" sz="36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89120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Hypochloremic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alkalosis.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Hyponatremia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Urine acid paradox.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Hypokalemia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Alkalosis lead to low ionized calcium,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Tetany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Wingdings" pitchFamily="2" charset="2"/>
              <a:buChar char="ü"/>
            </a:pPr>
            <a:endParaRPr lang="ar-IQ" sz="2800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600580" cy="628632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7215238" cy="5572164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Main 2 steps: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Correction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 metabolic abnormality.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Treating the mechanical obstruction.</a:t>
            </a:r>
          </a:p>
          <a:p>
            <a:pPr rtl="0"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ar-IQ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929222" cy="857256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ar-IQ" sz="36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6429420" cy="5286412"/>
          </a:xfrm>
        </p:spPr>
        <p:txBody>
          <a:bodyPr>
            <a:no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Rehydration 0.9%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with k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suplement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Correction of associated anemia.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Decompression of stomach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N/GT.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Ø"/>
            </a:pP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Investigation by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OGD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What and Why?</a:t>
            </a:r>
            <a:endParaRPr lang="en-US" sz="3200" b="1" baseline="30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rtl="0"/>
            <a:endParaRPr lang="en-US" sz="2400" b="1" baseline="30000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contrast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radiology.</a:t>
            </a:r>
          </a:p>
          <a:p>
            <a:pPr rtl="0"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Conservative Rx:</a:t>
            </a:r>
          </a:p>
          <a:p>
            <a:pPr rtl="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early case as the edema subside.</a:t>
            </a:r>
          </a:p>
          <a:p>
            <a:pPr rtl="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Endoscopic balloon dilatation / risk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.?</a:t>
            </a:r>
            <a:endParaRPr lang="ar-IQ" sz="2400" dirty="0"/>
          </a:p>
        </p:txBody>
      </p:sp>
      <p:pic>
        <p:nvPicPr>
          <p:cNvPr id="5" name="Picture 2" descr="C:\Documents and Settings\Dell\My Documents\My Pictures\CA8T8TU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3230679" cy="2214578"/>
          </a:xfrm>
          <a:prstGeom prst="rect">
            <a:avLst/>
          </a:prstGeom>
          <a:noFill/>
        </p:spPr>
      </p:pic>
      <p:pic>
        <p:nvPicPr>
          <p:cNvPr id="6" name="Picture 2" descr="C:\Documents and Settings\Dell\My Documents\My Pictures\CAQ74XM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71942"/>
            <a:ext cx="291803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814894" cy="70007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(cont.)</a:t>
            </a:r>
            <a:endParaRPr lang="ar-IQ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5072098" cy="3571900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Surgery: drainage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PP.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GJ.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Resection for malignancy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Gastrectomy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ar-IQ" sz="2800" b="1" baseline="30000" dirty="0" smtClean="0">
              <a:latin typeface="Arial" pitchFamily="34" charset="0"/>
              <a:cs typeface="Arial" pitchFamily="34" charset="0"/>
            </a:endParaRPr>
          </a:p>
          <a:p>
            <a:endParaRPr lang="ar-IQ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214710" cy="30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4651"/>
          <a:stretch>
            <a:fillRect/>
          </a:stretch>
        </p:blipFill>
        <p:spPr bwMode="auto">
          <a:xfrm>
            <a:off x="5357817" y="3714752"/>
            <a:ext cx="32116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5214974" cy="604856"/>
          </a:xfrm>
        </p:spPr>
        <p:txBody>
          <a:bodyPr anchor="t"/>
          <a:lstStyle/>
          <a:p>
            <a:r>
              <a:rPr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astric polyps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8643998" cy="3571900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Types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Metaplastic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polyp: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H.pylori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realted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Inflammatory polyp.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Fundic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gland polyp: PPI related.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Adenomatous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polyp:10%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malignant potential.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Gastric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carcinoid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polyp: ECL cells.</a:t>
            </a:r>
          </a:p>
          <a:p>
            <a:pPr rtl="0">
              <a:buFont typeface="Wingdings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3" y="3786190"/>
            <a:ext cx="245746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1"/>
          </p:nvPr>
        </p:nvSpPr>
        <p:spPr>
          <a:xfrm>
            <a:off x="7358082" y="1676400"/>
            <a:ext cx="1328718" cy="2752732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00528" cy="71438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Gastric polyps</a:t>
            </a:r>
            <a:endParaRPr lang="ar-IQ" sz="3600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100514" cy="4572000"/>
          </a:xfrm>
        </p:spPr>
        <p:txBody>
          <a:bodyPr/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Rx: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Biopsy is essential.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Snaring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polypectomy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Surgical excision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ar-IQ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3101792" cy="33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2857520" cy="30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4929222" cy="2214578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Gastric Cancer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4929222" cy="489110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7170" name="Picture 2" descr="C:\Documents and Settings\Dell\My Documents\My Pictures\images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300679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8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Surgical treatment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Bleeding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PU.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(Cont.)</a:t>
            </a:r>
            <a:endParaRPr lang="ar-IQ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4714908" cy="4610120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Endoscopic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stigmata of high </a:t>
            </a:r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rebleeding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rate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rtl="0"/>
            <a:endParaRPr lang="en-US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Spurting vessel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Visible vessel at ulcer base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Clot overlying ulcer base.</a:t>
            </a:r>
            <a:endParaRPr lang="ar-IQ" sz="2800" b="1" dirty="0" smtClean="0"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  <p:pic>
        <p:nvPicPr>
          <p:cNvPr id="5" name="Picture 3" descr="C:\Documents and Settings\Dell\My Documents\My Pictures\images bleeding gu 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736"/>
            <a:ext cx="2357454" cy="2357454"/>
          </a:xfrm>
          <a:prstGeom prst="rect">
            <a:avLst/>
          </a:prstGeom>
          <a:noFill/>
        </p:spPr>
      </p:pic>
      <p:pic>
        <p:nvPicPr>
          <p:cNvPr id="6" name="Picture 2" descr="C:\Documents and Settings\Dell\My Documents\My Pictures\images CL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2242456" cy="2428892"/>
          </a:xfrm>
          <a:prstGeom prst="rect">
            <a:avLst/>
          </a:prstGeom>
          <a:noFill/>
        </p:spPr>
      </p:pic>
      <p:pic>
        <p:nvPicPr>
          <p:cNvPr id="7" name="Picture 4" descr="C:\Documents and Settings\Dell\My Documents\My Pictures\imagesbleeding GU.2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2209800" cy="245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4143404" cy="557194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reatment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8572560" cy="5286412"/>
          </a:xfrm>
        </p:spPr>
        <p:txBody>
          <a:bodyPr>
            <a:normAutofit fontScale="92500" lnSpcReduction="20000"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Aim of Rx: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Stop the bleeding :</a:t>
            </a:r>
            <a:endParaRPr lang="en-US" sz="39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Q/ Where is 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Commonest site  of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bleeding duodenal ulcer?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rtl="0"/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Q/ From which vessel?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Action:</a:t>
            </a:r>
            <a:endParaRPr lang="en-US" sz="30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Longitudinal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pyloro-duodenotomy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Wingdings" pitchFamily="2" charset="2"/>
              <a:buChar char="ü"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Under- running  of bleeding vessel.</a:t>
            </a:r>
          </a:p>
          <a:p>
            <a:pPr rtl="0">
              <a:buFont typeface="Wingdings" pitchFamily="2" charset="2"/>
              <a:buChar char="ü"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Closure by pyloroplasty.</a:t>
            </a:r>
          </a:p>
          <a:p>
            <a:pPr rtl="0">
              <a:buFont typeface="Wingdings" pitchFamily="2" charset="2"/>
              <a:buChar char="ü"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+/-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Vagotomy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TV. 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HSV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rtl="0">
              <a:buFont typeface="Arial" pitchFamily="34" charset="0"/>
              <a:buChar char="•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Dell\My Documents\My Pictures\part05_ch20_fig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2357454" cy="232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00976" cy="116205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Treatment .(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Cont.)</a:t>
            </a:r>
            <a:endParaRPr lang="ar-IQ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6143668" cy="4572032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Bleeding gastric </a:t>
            </a:r>
            <a:r>
              <a:rPr lang="en-US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Ulcer.</a:t>
            </a:r>
          </a:p>
          <a:p>
            <a:pPr rtl="0"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Q/ What is the expected artery that cause the bleeding?</a:t>
            </a:r>
          </a:p>
          <a:p>
            <a:pPr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Q/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is the crucial step in treatment of gastric ulcer bleeding in addition to stopping bleeding?</a:t>
            </a:r>
          </a:p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ar-IQ" dirty="0"/>
          </a:p>
        </p:txBody>
      </p:sp>
      <p:pic>
        <p:nvPicPr>
          <p:cNvPr id="5" name="Picture 3" descr="C:\Documents and Settings\Dell\My Documents\My Pictures\gesu_03_img0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3591" y="1928802"/>
            <a:ext cx="26060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 .(Cont.)</a:t>
            </a:r>
            <a:endParaRPr lang="ar-IQ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752988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Stress ulcer.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Gastric erosion.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Mallory-Weiss tear.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Same principles of Rx.</a:t>
            </a:r>
          </a:p>
          <a:p>
            <a:pPr algn="l"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Dieulafoy’s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disease: gastric arterial venous malformation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Rxed</a:t>
            </a:r>
            <a:r>
              <a:rPr lang="en-US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by local excision.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ell\Desktop\breast ppt lectures&amp; pictures\PIC_2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529406" cy="557194"/>
          </a:xfrm>
        </p:spPr>
        <p:txBody>
          <a:bodyPr anchor="t"/>
          <a:lstStyle/>
          <a:p>
            <a:pPr rtl="1"/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Perforated peptic ulcer: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4572032" cy="5072098"/>
          </a:xfrm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Incidence little changed 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Previously middle age.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2:1 M: F.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Now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more 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elderly.</a:t>
            </a:r>
          </a:p>
          <a:p>
            <a:pPr rtl="0"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More F.</a:t>
            </a:r>
            <a:endParaRPr lang="ar-IQ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Dell\My Documents\My Pictures\pdevitt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143272" cy="2357454"/>
          </a:xfrm>
          <a:prstGeom prst="rect">
            <a:avLst/>
          </a:prstGeom>
          <a:noFill/>
        </p:spPr>
      </p:pic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171820" cy="70007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Pathogenesis</a:t>
            </a:r>
            <a:endParaRPr lang="ar-IQ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5500726" cy="3000396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Q/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is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commonest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expected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perforation of DU?</a:t>
            </a:r>
          </a:p>
          <a:p>
            <a:pPr rt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Q/ What is the commonest expected site of perforation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 GU?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rtl="0"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Dell\My Documents\My Pictures\perforated%20duodenal%20ulcer%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643314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</TotalTime>
  <Words>846</Words>
  <Application>Microsoft Office PowerPoint</Application>
  <PresentationFormat>عرض على الشاشة (3:4)‏</PresentationFormat>
  <Paragraphs>181</Paragraphs>
  <Slides>26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تدفق</vt:lpstr>
      <vt:lpstr>STOMACH AND DUODENUM</vt:lpstr>
      <vt:lpstr>  Surgical treatment of Bleeding PU.</vt:lpstr>
      <vt:lpstr>Surgical treatment of Bleeding PU.(Cont.)</vt:lpstr>
      <vt:lpstr>   Treatment:</vt:lpstr>
      <vt:lpstr> Treatment .(Cont.)</vt:lpstr>
      <vt:lpstr>Treatment .(Cont.)</vt:lpstr>
      <vt:lpstr>الشريحة 7</vt:lpstr>
      <vt:lpstr> Perforated peptic ulcer:</vt:lpstr>
      <vt:lpstr> Pathogenesis</vt:lpstr>
      <vt:lpstr>Pathogenesis.(Cont.)</vt:lpstr>
      <vt:lpstr>Pathogenesis.(Cont.)</vt:lpstr>
      <vt:lpstr>Clinical features</vt:lpstr>
      <vt:lpstr> Investigations</vt:lpstr>
      <vt:lpstr> Treatment</vt:lpstr>
      <vt:lpstr>Treatment (cont.)</vt:lpstr>
      <vt:lpstr>Q/ What are common in surgical treatment of DU and GU perforation?  </vt:lpstr>
      <vt:lpstr>الشريحة 17</vt:lpstr>
      <vt:lpstr> Gastric outlet obstruction (GOO)</vt:lpstr>
      <vt:lpstr> Clinical features</vt:lpstr>
      <vt:lpstr> Clinical features (Cont.). Metabolic effect: </vt:lpstr>
      <vt:lpstr> Management:</vt:lpstr>
      <vt:lpstr>Management:</vt:lpstr>
      <vt:lpstr>Management  (cont.)</vt:lpstr>
      <vt:lpstr> Gastric polyps</vt:lpstr>
      <vt:lpstr>Gastric polyps</vt:lpstr>
      <vt:lpstr>Gastric Cancer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 of surgical treatment   </dc:title>
  <dc:creator>Dell</dc:creator>
  <cp:lastModifiedBy>DR.Ahmed Saker 2O14</cp:lastModifiedBy>
  <cp:revision>117</cp:revision>
  <dcterms:created xsi:type="dcterms:W3CDTF">2011-12-16T15:24:22Z</dcterms:created>
  <dcterms:modified xsi:type="dcterms:W3CDTF">2018-02-21T21:39:15Z</dcterms:modified>
</cp:coreProperties>
</file>